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84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302" r:id="rId4"/>
    <p:sldId id="258" r:id="rId5"/>
    <p:sldId id="261" r:id="rId6"/>
    <p:sldId id="299" r:id="rId7"/>
    <p:sldId id="268" r:id="rId8"/>
    <p:sldId id="295" r:id="rId9"/>
    <p:sldId id="298" r:id="rId10"/>
    <p:sldId id="297" r:id="rId11"/>
    <p:sldId id="301" r:id="rId12"/>
    <p:sldId id="303" r:id="rId13"/>
    <p:sldId id="304" r:id="rId14"/>
    <p:sldId id="300" r:id="rId15"/>
    <p:sldId id="305" r:id="rId16"/>
    <p:sldId id="306" r:id="rId17"/>
    <p:sldId id="290" r:id="rId18"/>
    <p:sldId id="291" r:id="rId19"/>
    <p:sldId id="292" r:id="rId20"/>
    <p:sldId id="293" r:id="rId21"/>
    <p:sldId id="294" r:id="rId22"/>
    <p:sldId id="26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9984" autoAdjust="0"/>
    <p:restoredTop sz="94660"/>
  </p:normalViewPr>
  <p:slideViewPr>
    <p:cSldViewPr snapToGrid="0">
      <p:cViewPr varScale="1">
        <p:scale>
          <a:sx n="51" d="100"/>
          <a:sy n="51" d="100"/>
        </p:scale>
        <p:origin x="-50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EB5A9-ADF6-2947-B93D-CF6D4128476A}" type="datetimeFigureOut">
              <a:rPr lang="en-US" smtClean="0"/>
              <a:pPr/>
              <a:t>3/8/15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62088-9472-0640-8E16-0F3506661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74DE9-245E-4305-AB96-7A3364800BA7}" type="datetimeFigureOut">
              <a:rPr lang="en-US"/>
              <a:pPr/>
              <a:t>3/8/15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A42BA-8D58-41A2-94B0-2CD02B14E1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3442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A42BA-8D58-41A2-94B0-2CD02B14E14B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03955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A42BA-8D58-41A2-94B0-2CD02B14E14B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0146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A42BA-8D58-41A2-94B0-2CD02B14E14B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014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DA51639-B2D6-4652-B8C3-1B4C224A7BAF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111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3190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3175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601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5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796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877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2417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6615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9444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5243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BC48EC7-AF6A-48D3-8284-14BACBEBDD84}" type="datetimeFigureOut">
              <a:rPr lang="en-US" dirty="0"/>
              <a:pPr/>
              <a:t>3/8/15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6098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March</a:t>
            </a:r>
            <a:r>
              <a:rPr lang="en-US" dirty="0" smtClean="0"/>
              <a:t> 12, </a:t>
            </a:r>
            <a:r>
              <a:rPr lang="en-US" dirty="0"/>
              <a:t>2015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5000" y="4625823"/>
            <a:ext cx="3581400" cy="2232177"/>
          </a:xfrm>
        </p:spPr>
        <p:txBody>
          <a:bodyPr>
            <a:no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271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5th Grade Cursive"/>
                <a:cs typeface="5th Grade Cursive"/>
              </a:rPr>
              <a:t>v</a:t>
            </a:r>
            <a:r>
              <a:rPr lang="en-US" sz="4000" cap="small" baseline="-25000" dirty="0" smtClean="0">
                <a:latin typeface="5th Grade Cursive"/>
                <a:cs typeface="5th Grade Cursive"/>
              </a:rPr>
              <a:t>ocabulary</a:t>
            </a:r>
            <a:r>
              <a:rPr lang="en-US" sz="4000" cap="small" dirty="0" smtClean="0">
                <a:latin typeface="5th Grade Cursive"/>
                <a:cs typeface="5th Grade Cursive"/>
              </a:rPr>
              <a:t> </a:t>
            </a:r>
            <a:r>
              <a:rPr lang="en-US" sz="4000" cap="small" baseline="-25000" dirty="0" smtClean="0">
                <a:latin typeface="5th Grade Cursive"/>
                <a:cs typeface="5th Grade Cursive"/>
              </a:rPr>
              <a:t>Test</a:t>
            </a:r>
            <a:endParaRPr lang="en-US" sz="4000" dirty="0">
              <a:latin typeface="5th Grade Cursive"/>
              <a:cs typeface="5th Grade Cursiv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you’re finished, bring your tests and </a:t>
            </a:r>
            <a:r>
              <a:rPr lang="en-US" sz="3200" dirty="0" err="1" smtClean="0"/>
              <a:t>scantrons</a:t>
            </a:r>
            <a:r>
              <a:rPr lang="en-US" sz="3200" dirty="0" smtClean="0"/>
              <a:t> up front.</a:t>
            </a:r>
          </a:p>
          <a:p>
            <a:endParaRPr lang="en-US" sz="3200" dirty="0" smtClean="0"/>
          </a:p>
          <a:p>
            <a:r>
              <a:rPr lang="en-US" sz="3200" dirty="0" smtClean="0"/>
              <a:t>Take out your </a:t>
            </a:r>
            <a:r>
              <a:rPr lang="en-US" sz="3200" i="1" dirty="0" smtClean="0"/>
              <a:t>Night books </a:t>
            </a:r>
            <a:r>
              <a:rPr lang="en-US" sz="3200" dirty="0" smtClean="0"/>
              <a:t>and completed study guides for pages 3-11 and your chapter worksheet.</a:t>
            </a:r>
          </a:p>
          <a:p>
            <a:endParaRPr lang="en-US" sz="3200" dirty="0" smtClean="0"/>
          </a:p>
          <a:p>
            <a:r>
              <a:rPr lang="en-US" sz="3200" dirty="0" smtClean="0"/>
              <a:t>Also take out sheet of loose leaf for notes.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w Cen MT (Body)"/>
                <a:cs typeface="Tw Cen MT (Body)"/>
              </a:rPr>
              <a:t>Works Cited– </a:t>
            </a:r>
            <a:r>
              <a:rPr lang="en-US" cap="small" dirty="0" smtClean="0">
                <a:latin typeface="Tw Cen MT (Body)"/>
                <a:cs typeface="Tw Cen MT (Body)"/>
              </a:rPr>
              <a:t>for research paper</a:t>
            </a:r>
            <a:endParaRPr lang="en-US" dirty="0">
              <a:latin typeface="Tw Cen MT (Body)"/>
              <a:cs typeface="Tw Cen MT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Any sources quoted, paraphrased or summarized need to be included on your works cited page.</a:t>
            </a:r>
          </a:p>
          <a:p>
            <a:endParaRPr lang="en-US" sz="3200" dirty="0" smtClean="0"/>
          </a:p>
          <a:p>
            <a:r>
              <a:rPr lang="en-US" sz="3200" dirty="0" smtClean="0"/>
              <a:t>Sources are arranged alphabetically by the first letter in the MLA formatted citation (what you included on your annotated bibliography) </a:t>
            </a:r>
          </a:p>
          <a:p>
            <a:r>
              <a:rPr lang="en-US" sz="3200" dirty="0" smtClean="0"/>
              <a:t>     either:</a:t>
            </a:r>
          </a:p>
          <a:p>
            <a:r>
              <a:rPr lang="en-US" sz="3200" dirty="0" smtClean="0"/>
              <a:t>Author’s last name </a:t>
            </a:r>
            <a:r>
              <a:rPr lang="en-US" sz="3200" u="sng" dirty="0" smtClean="0"/>
              <a:t>or</a:t>
            </a:r>
          </a:p>
          <a:p>
            <a:r>
              <a:rPr lang="en-US" sz="3200" dirty="0" smtClean="0"/>
              <a:t>Article/Book title/Website Article Title [not the homepage]– if there’s no author.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w Cen MT (Body)"/>
                <a:cs typeface="Tw Cen MT (Body)"/>
              </a:rPr>
              <a:t>Works Cited– </a:t>
            </a:r>
            <a:r>
              <a:rPr lang="en-US" cap="small" dirty="0" smtClean="0">
                <a:latin typeface="Tw Cen MT (Body)"/>
                <a:cs typeface="Tw Cen MT (Body)"/>
              </a:rPr>
              <a:t>for research paper</a:t>
            </a:r>
            <a:endParaRPr lang="en-US" dirty="0">
              <a:latin typeface="Tw Cen MT (Body)"/>
              <a:cs typeface="Tw Cen MT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Annotated Bibliography Feedback:</a:t>
            </a:r>
          </a:p>
          <a:p>
            <a:pPr>
              <a:buNone/>
            </a:pPr>
            <a:r>
              <a:rPr lang="en-US" sz="3200" dirty="0" smtClean="0"/>
              <a:t>**Be sure to individually cite each article or sub page you used from the Holocaust Museum website.</a:t>
            </a:r>
          </a:p>
          <a:p>
            <a:pPr>
              <a:buClr>
                <a:schemeClr val="tx1"/>
              </a:buClr>
              <a:buFont typeface="Wingdings" charset="2"/>
              <a:buChar char="q"/>
            </a:pPr>
            <a:r>
              <a:rPr lang="en-US" sz="3200" dirty="0" smtClean="0"/>
              <a:t>If you have a note that says “fix” or something similar, you need to adjust your citation for your Works Cited page. </a:t>
            </a:r>
          </a:p>
          <a:p>
            <a:pPr>
              <a:buClr>
                <a:schemeClr val="tx1"/>
              </a:buClr>
              <a:buFont typeface="Wingdings" charset="2"/>
              <a:buChar char="q"/>
            </a:pPr>
            <a:r>
              <a:rPr lang="en-US" sz="3200" dirty="0" smtClean="0"/>
              <a:t>Use the green sheets to assist you.</a:t>
            </a:r>
          </a:p>
          <a:p>
            <a:pPr>
              <a:buClr>
                <a:schemeClr val="tx1"/>
              </a:buClr>
              <a:buFont typeface="Wingdings" charset="2"/>
              <a:buChar char="q"/>
            </a:pPr>
            <a:r>
              <a:rPr lang="en-US" sz="3200" dirty="0" smtClean="0"/>
              <a:t>Only those that say “Resubmit” need to be re- turned in in order to receive credit.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w Cen MT (Body)"/>
                <a:cs typeface="Tw Cen MT (Body)"/>
              </a:rPr>
              <a:t>Works Cited– </a:t>
            </a:r>
            <a:r>
              <a:rPr lang="en-US" cap="small" dirty="0" smtClean="0">
                <a:latin typeface="Tw Cen MT (Body)"/>
                <a:cs typeface="Tw Cen MT (Body)"/>
              </a:rPr>
              <a:t>for research paper</a:t>
            </a:r>
            <a:endParaRPr lang="en-US" dirty="0">
              <a:latin typeface="Tw Cen MT (Body)"/>
              <a:cs typeface="Tw Cen MT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Any sources quoted, paraphrased or summarized need to be included on your works cited page.</a:t>
            </a:r>
          </a:p>
          <a:p>
            <a:endParaRPr lang="en-US" sz="3200" dirty="0" smtClean="0"/>
          </a:p>
          <a:p>
            <a:r>
              <a:rPr lang="en-US" sz="3200" dirty="0" smtClean="0"/>
              <a:t>Sources are arranged alphabetically by the first letter in the MLA formatted citation (what you included on your annotated bibliography) </a:t>
            </a:r>
          </a:p>
          <a:p>
            <a:r>
              <a:rPr lang="en-US" sz="3200" dirty="0" smtClean="0"/>
              <a:t>     either:</a:t>
            </a:r>
          </a:p>
          <a:p>
            <a:r>
              <a:rPr lang="en-US" sz="3200" dirty="0" smtClean="0"/>
              <a:t>Author’s last name </a:t>
            </a:r>
            <a:r>
              <a:rPr lang="en-US" sz="3200" u="sng" dirty="0" smtClean="0"/>
              <a:t>or</a:t>
            </a:r>
          </a:p>
          <a:p>
            <a:r>
              <a:rPr lang="en-US" sz="3200" dirty="0" smtClean="0"/>
              <a:t>Article/Book title/Website Article Title [not the homepage]– if there’s no author.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cap="small" dirty="0" smtClean="0">
                <a:latin typeface="Palatino"/>
                <a:cs typeface="Palatino"/>
              </a:rPr>
              <a:t>Recap </a:t>
            </a:r>
            <a:r>
              <a:rPr lang="en-US" sz="4000" i="1" cap="small" dirty="0" smtClean="0">
                <a:latin typeface="Palatino"/>
                <a:cs typeface="Palatino"/>
              </a:rPr>
              <a:t>Night</a:t>
            </a:r>
            <a:r>
              <a:rPr lang="en-US" sz="4000" cap="small" dirty="0" smtClean="0">
                <a:latin typeface="Palatino"/>
                <a:cs typeface="Palatino"/>
              </a:rPr>
              <a:t> pages 3-11</a:t>
            </a:r>
            <a:br>
              <a:rPr lang="en-US" sz="4000" cap="small" dirty="0" smtClean="0">
                <a:latin typeface="Palatino"/>
                <a:cs typeface="Palatino"/>
              </a:rPr>
            </a:br>
            <a:r>
              <a:rPr lang="en-US" sz="4000" cap="small" dirty="0" smtClean="0">
                <a:latin typeface="Palatino"/>
                <a:cs typeface="Palatino"/>
              </a:rPr>
              <a:t>Identifying Figurative Language</a:t>
            </a:r>
            <a:endParaRPr lang="en-US" sz="4000" cap="small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3200" dirty="0" smtClean="0"/>
              <a:t>Identify the figurative language used in each example.</a:t>
            </a:r>
          </a:p>
          <a:p>
            <a:pPr>
              <a:buFont typeface="Wingdings" charset="2"/>
              <a:buChar char="q"/>
            </a:pPr>
            <a:endParaRPr lang="en-US" sz="3200" dirty="0" smtClean="0"/>
          </a:p>
          <a:p>
            <a:pPr>
              <a:buFont typeface="Wingdings" charset="2"/>
              <a:buChar char="q"/>
            </a:pPr>
            <a:r>
              <a:rPr lang="en-US" sz="3200" dirty="0" smtClean="0"/>
              <a:t>Answer the follow up question on the back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ook Antiqua"/>
                <a:cs typeface="Book Antiqua"/>
              </a:rPr>
              <a:t>Continue reading </a:t>
            </a:r>
            <a:r>
              <a:rPr lang="en-US" i="1" dirty="0" smtClean="0">
                <a:latin typeface="Impact"/>
                <a:cs typeface="Impact"/>
              </a:rPr>
              <a:t>Night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99" y="2284216"/>
            <a:ext cx="3020956" cy="4573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ook Antiqua"/>
                <a:cs typeface="Book Antiqua"/>
              </a:rPr>
              <a:t>Continue reading </a:t>
            </a:r>
            <a:r>
              <a:rPr lang="en-US" i="1" dirty="0" smtClean="0">
                <a:latin typeface="Impact"/>
                <a:cs typeface="Impact"/>
              </a:rPr>
              <a:t>Night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5525199" cy="402336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3200" dirty="0" smtClean="0"/>
              <a:t>Turn in Study Guide 1 (3-11)</a:t>
            </a:r>
          </a:p>
          <a:p>
            <a:pPr>
              <a:buFont typeface="Wingdings" charset="2"/>
              <a:buChar char="§"/>
            </a:pPr>
            <a:r>
              <a:rPr lang="en-US" sz="3200" dirty="0" smtClean="0"/>
              <a:t>Chapters One and Two worksheet due tomorrow</a:t>
            </a:r>
          </a:p>
          <a:p>
            <a:pPr>
              <a:buFont typeface="Wingdings" charset="2"/>
              <a:buChar char="§"/>
            </a:pPr>
            <a:endParaRPr lang="en-US" sz="3200" dirty="0" smtClean="0"/>
          </a:p>
          <a:p>
            <a:pPr>
              <a:buFont typeface="Wingdings" charset="2"/>
              <a:buChar char="§"/>
            </a:pPr>
            <a:r>
              <a:rPr lang="en-US" sz="3200" dirty="0" smtClean="0"/>
              <a:t>Continue reading 23-34 </a:t>
            </a:r>
            <a:endParaRPr lang="en-US" sz="2800" dirty="0" smtClean="0"/>
          </a:p>
          <a:p>
            <a:r>
              <a:rPr lang="en-US" sz="3200" dirty="0" smtClean="0"/>
              <a:t>FYI- Chapter 2 is pages 23-28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99" y="2284216"/>
            <a:ext cx="3020956" cy="4573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/>
              <a:t>Night– Chapter worksheets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each chapter, it will be your responsibility to complete a chapter sheet.</a:t>
            </a:r>
          </a:p>
          <a:p>
            <a:endParaRPr lang="en-US" sz="3200" dirty="0" smtClean="0"/>
          </a:p>
          <a:p>
            <a:r>
              <a:rPr lang="en-US" sz="3200" dirty="0" smtClean="0"/>
              <a:t>Let’s review the requirements.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/>
              <a:t>Night– Chapter worksheets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Setting</a:t>
            </a:r>
          </a:p>
          <a:p>
            <a:r>
              <a:rPr lang="en-US" sz="3200" dirty="0" smtClean="0"/>
              <a:t>Give chapter a title and explain why</a:t>
            </a:r>
          </a:p>
          <a:p>
            <a:r>
              <a:rPr lang="en-US" sz="3200" dirty="0" smtClean="0"/>
              <a:t>choose 4 </a:t>
            </a:r>
            <a:r>
              <a:rPr lang="en-US" sz="3200" dirty="0" err="1" smtClean="0"/>
              <a:t>vocab</a:t>
            </a:r>
            <a:r>
              <a:rPr lang="en-US" sz="3200" dirty="0" smtClean="0"/>
              <a:t> words– define</a:t>
            </a:r>
          </a:p>
          <a:p>
            <a:r>
              <a:rPr lang="en-US" sz="3200" dirty="0" smtClean="0"/>
              <a:t>Plot events– list 5-8</a:t>
            </a:r>
          </a:p>
          <a:p>
            <a:r>
              <a:rPr lang="en-US" sz="3200" dirty="0" smtClean="0"/>
              <a:t>Themes (We will review more in depth later)</a:t>
            </a:r>
          </a:p>
          <a:p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Imagery</a:t>
            </a:r>
          </a:p>
          <a:p>
            <a:r>
              <a:rPr lang="en-US" sz="3200" dirty="0" smtClean="0"/>
              <a:t>3 Critical Questions- why does he say this is this way, etc. </a:t>
            </a:r>
          </a:p>
          <a:p>
            <a:r>
              <a:rPr lang="en-US" sz="3200" dirty="0" smtClean="0"/>
              <a:t>Class discussion question (open ended)</a:t>
            </a:r>
          </a:p>
          <a:p>
            <a:r>
              <a:rPr lang="en-US" sz="3200" dirty="0" smtClean="0"/>
              <a:t>Significant Quote—explain meaning and why it’s significant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/>
              <a:t>Night– Chapter worksheets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Chapter 1 is pages 3-22, so you’ll complete this worksheet after reading the chapter.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March</a:t>
            </a:r>
            <a:r>
              <a:rPr lang="en-US" dirty="0" smtClean="0"/>
              <a:t> 12, </a:t>
            </a:r>
            <a:r>
              <a:rPr lang="en-US" dirty="0"/>
              <a:t>2015      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Figurative Language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Why might an author use figurative language in a memoir? What can language like this add to a literary text and what impact does this language have on the reader? </a:t>
            </a:r>
          </a:p>
          <a:p>
            <a:pPr>
              <a:buNone/>
            </a:pPr>
            <a:r>
              <a:rPr lang="en-US" sz="3200" dirty="0" smtClean="0"/>
              <a:t>(think about how this language changes your reaction to this true story as opposed to when you read a historical document) </a:t>
            </a:r>
            <a:endParaRPr lang="en-US" sz="3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5245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Themes in </a:t>
            </a:r>
            <a:r>
              <a:rPr lang="en-US" i="1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Dehumanize- v</a:t>
            </a:r>
            <a:r>
              <a:rPr lang="en-US" sz="3600" i="1" dirty="0" smtClean="0"/>
              <a:t>erb </a:t>
            </a:r>
            <a:r>
              <a:rPr lang="en-US" sz="3600" dirty="0" smtClean="0"/>
              <a:t>transitive </a:t>
            </a:r>
            <a:r>
              <a:rPr lang="en-US" sz="3600" dirty="0" smtClean="0"/>
              <a:t>verb</a:t>
            </a:r>
          </a:p>
          <a:p>
            <a:r>
              <a:rPr lang="en-US" sz="3600" dirty="0" smtClean="0"/>
              <a:t>: to treat (someone) as though he or she is not a human being</a:t>
            </a:r>
            <a:endParaRPr lang="en-US" sz="3600" dirty="0" smtClean="0"/>
          </a:p>
          <a:p>
            <a:r>
              <a:rPr lang="en-US" sz="3600" b="1" dirty="0" smtClean="0"/>
              <a:t>:</a:t>
            </a:r>
            <a:r>
              <a:rPr lang="en-US" sz="3600" dirty="0" smtClean="0"/>
              <a:t>  to deprive of human qualities, personality, or spirit </a:t>
            </a:r>
          </a:p>
          <a:p>
            <a:endParaRPr lang="en-US" sz="35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Themes in </a:t>
            </a:r>
            <a:r>
              <a:rPr lang="en-US" i="1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 smtClean="0"/>
              <a:t>Dehumanize- v</a:t>
            </a:r>
            <a:r>
              <a:rPr lang="en-US" sz="3600" i="1" dirty="0" smtClean="0"/>
              <a:t>erb </a:t>
            </a:r>
            <a:r>
              <a:rPr lang="en-US" sz="3600" dirty="0" smtClean="0"/>
              <a:t>transitive </a:t>
            </a:r>
            <a:r>
              <a:rPr lang="en-US" sz="3600" dirty="0" smtClean="0"/>
              <a:t>verb</a:t>
            </a:r>
          </a:p>
          <a:p>
            <a:r>
              <a:rPr lang="en-US" sz="3600" dirty="0" smtClean="0"/>
              <a:t>: to treat (someone) as though he or she is not a human being</a:t>
            </a:r>
            <a:endParaRPr lang="en-US" sz="3600" dirty="0" smtClean="0"/>
          </a:p>
          <a:p>
            <a:r>
              <a:rPr lang="en-US" sz="3600" b="1" dirty="0" smtClean="0"/>
              <a:t>:</a:t>
            </a:r>
            <a:r>
              <a:rPr lang="en-US" sz="3600" dirty="0" smtClean="0"/>
              <a:t>  to deprive of human qualities, personality, or spirit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r>
              <a:rPr lang="en-US" sz="3600" dirty="0" smtClean="0"/>
              <a:t>What examples of dehumanization have we seen so far in pages 3-11?</a:t>
            </a:r>
          </a:p>
          <a:p>
            <a:endParaRPr lang="en-US" sz="3500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Reading Wrap </a:t>
            </a:r>
            <a:r>
              <a:rPr lang="en-US" dirty="0" smtClean="0"/>
              <a:t>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 you think would be the worst part of the train journey? Why?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March</a:t>
            </a:r>
            <a:r>
              <a:rPr lang="en-US" dirty="0" smtClean="0"/>
              <a:t> 12, </a:t>
            </a:r>
            <a:r>
              <a:rPr lang="en-US" dirty="0"/>
              <a:t>2015      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How did you choose which quotes and paraphrases you used in your outline?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Did you need to use every note that you wrote on your note cards? </a:t>
            </a:r>
          </a:p>
          <a:p>
            <a:pPr>
              <a:buNone/>
            </a:pPr>
            <a:r>
              <a:rPr lang="en-US" sz="3200" dirty="0" smtClean="0"/>
              <a:t>What the your process for choosing which notes to select from your note cards to put in your outline?</a:t>
            </a:r>
            <a:endParaRPr lang="en-US" sz="3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5245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 will</a:t>
            </a:r>
            <a:r>
              <a:rPr lang="en-US" sz="3200" dirty="0" smtClean="0"/>
              <a:t>…</a:t>
            </a:r>
          </a:p>
          <a:p>
            <a:r>
              <a:rPr lang="en-US" sz="3200" dirty="0" smtClean="0"/>
              <a:t>take a vocabulary quiz in order demonstrate knowledge of Unit 11 vocabulary words</a:t>
            </a:r>
            <a:endParaRPr lang="en-US" sz="3200" dirty="0" smtClean="0"/>
          </a:p>
          <a:p>
            <a:r>
              <a:rPr lang="en-US" sz="3200" dirty="0" smtClean="0"/>
              <a:t>read a text in order to </a:t>
            </a:r>
            <a:r>
              <a:rPr lang="en-US" sz="3200" dirty="0" smtClean="0"/>
              <a:t>describe characters and plot developments in a literary text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Homework and Materials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For Friday:</a:t>
            </a:r>
          </a:p>
          <a:p>
            <a:r>
              <a:rPr lang="en-US" sz="3200" dirty="0" smtClean="0"/>
              <a:t>create a working </a:t>
            </a:r>
            <a:r>
              <a:rPr lang="en-US" sz="3200" dirty="0" smtClean="0"/>
              <a:t>draft of a works cited page</a:t>
            </a:r>
          </a:p>
          <a:p>
            <a:r>
              <a:rPr lang="en-US" sz="3200" dirty="0" smtClean="0"/>
              <a:t>complete chapters one and two worksheet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Today:</a:t>
            </a:r>
            <a:endParaRPr lang="en-US" sz="3200" dirty="0" smtClean="0"/>
          </a:p>
          <a:p>
            <a:r>
              <a:rPr lang="en-US" sz="3200" dirty="0" smtClean="0"/>
              <a:t>Outlines to turn in</a:t>
            </a:r>
          </a:p>
          <a:p>
            <a:endParaRPr lang="en-US" sz="3200" dirty="0" smtClean="0"/>
          </a:p>
          <a:p>
            <a:r>
              <a:rPr lang="en-US" sz="3200" dirty="0" smtClean="0"/>
              <a:t>after the quiz:</a:t>
            </a:r>
          </a:p>
          <a:p>
            <a:r>
              <a:rPr lang="en-US" sz="3200" i="1" dirty="0" smtClean="0"/>
              <a:t>Night</a:t>
            </a:r>
            <a:r>
              <a:rPr lang="en-US" sz="3200" dirty="0" smtClean="0"/>
              <a:t> books</a:t>
            </a:r>
          </a:p>
          <a:p>
            <a:r>
              <a:rPr lang="en-US" sz="3200" dirty="0" smtClean="0"/>
              <a:t>chapter worksheets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Vocab</a:t>
            </a:r>
            <a:r>
              <a:rPr lang="en-US" sz="3200" dirty="0" smtClean="0"/>
              <a:t> Unit 12 Presenters for Monday:</a:t>
            </a:r>
          </a:p>
          <a:p>
            <a:r>
              <a:rPr lang="en-US" sz="3200" dirty="0" smtClean="0"/>
              <a:t>Period 1: Lindsey and Annie</a:t>
            </a:r>
          </a:p>
          <a:p>
            <a:r>
              <a:rPr lang="en-US" sz="3200" dirty="0" smtClean="0"/>
              <a:t>Period 2: Ryan and John</a:t>
            </a:r>
          </a:p>
          <a:p>
            <a:r>
              <a:rPr lang="en-US" sz="3200" dirty="0" smtClean="0"/>
              <a:t>Period 6: Chris and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half open for Extra Credit (James 11-15 and Mariana 16-20)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Research Paper 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/>
              <a:t>Be sure to make a note which source you’re using when you use a quote or paraphrase from your note cards (write the author’s last name or article title if no author).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Add this in if you have this information before passing in. 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5th Grade Cursive"/>
                <a:cs typeface="5th Grade Cursive"/>
              </a:rPr>
              <a:t>v</a:t>
            </a:r>
            <a:r>
              <a:rPr lang="en-US" sz="4000" cap="small" baseline="-25000" dirty="0" smtClean="0">
                <a:latin typeface="5th Grade Cursive"/>
                <a:cs typeface="5th Grade Cursive"/>
              </a:rPr>
              <a:t>ocabulary</a:t>
            </a:r>
            <a:r>
              <a:rPr lang="en-US" sz="4000" cap="small" dirty="0" smtClean="0">
                <a:latin typeface="5th Grade Cursive"/>
                <a:cs typeface="5th Grade Cursive"/>
              </a:rPr>
              <a:t> </a:t>
            </a:r>
            <a:r>
              <a:rPr lang="en-US" sz="4000" cap="small" baseline="-25000" dirty="0" smtClean="0">
                <a:latin typeface="5th Grade Cursive"/>
                <a:cs typeface="5th Grade Cursive"/>
              </a:rPr>
              <a:t>Test</a:t>
            </a:r>
            <a:endParaRPr lang="en-US" sz="4000" dirty="0">
              <a:latin typeface="5th Grade Cursive"/>
              <a:cs typeface="5th Grade Cursiv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Take 2 minutes to study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5th Grade Cursive"/>
                <a:cs typeface="5th Grade Cursive"/>
              </a:rPr>
              <a:t>v</a:t>
            </a:r>
            <a:r>
              <a:rPr lang="en-US" sz="4000" cap="small" baseline="-25000" dirty="0" smtClean="0">
                <a:latin typeface="5th Grade Cursive"/>
                <a:cs typeface="5th Grade Cursive"/>
              </a:rPr>
              <a:t>ocabulary</a:t>
            </a:r>
            <a:r>
              <a:rPr lang="en-US" sz="4000" cap="small" dirty="0" smtClean="0">
                <a:latin typeface="5th Grade Cursive"/>
                <a:cs typeface="5th Grade Cursive"/>
              </a:rPr>
              <a:t> </a:t>
            </a:r>
            <a:r>
              <a:rPr lang="en-US" sz="4000" cap="small" baseline="-25000" dirty="0" smtClean="0">
                <a:latin typeface="5th Grade Cursive"/>
                <a:cs typeface="5th Grade Cursive"/>
              </a:rPr>
              <a:t>Test</a:t>
            </a:r>
            <a:endParaRPr lang="en-US" sz="4000" dirty="0">
              <a:latin typeface="5th Grade Cursive"/>
              <a:cs typeface="5th Grade Cursiv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</a:t>
            </a:r>
            <a:r>
              <a:rPr lang="en-US" sz="3200" dirty="0" smtClean="0"/>
              <a:t>lear off your desk except for a pencil.</a:t>
            </a:r>
          </a:p>
          <a:p>
            <a:endParaRPr lang="en-US" sz="3200" dirty="0" smtClean="0"/>
          </a:p>
          <a:p>
            <a:r>
              <a:rPr lang="en-US" sz="3200" dirty="0" smtClean="0"/>
              <a:t>On Your </a:t>
            </a:r>
            <a:r>
              <a:rPr lang="en-US" sz="3200" dirty="0" err="1" smtClean="0"/>
              <a:t>Scantrons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Name:</a:t>
            </a:r>
          </a:p>
          <a:p>
            <a:r>
              <a:rPr lang="en-US" sz="3200" dirty="0" smtClean="0"/>
              <a:t>Subject: </a:t>
            </a:r>
            <a:r>
              <a:rPr lang="en-US" sz="3200" dirty="0" err="1" smtClean="0"/>
              <a:t>Vocab</a:t>
            </a:r>
            <a:r>
              <a:rPr lang="en-US" sz="3200" dirty="0" smtClean="0"/>
              <a:t>		Test: 11D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6908</TotalTime>
  <Words>871</Words>
  <Application>Microsoft Macintosh PowerPoint</Application>
  <PresentationFormat>Custom</PresentationFormat>
  <Paragraphs>110</Paragraphs>
  <Slides>22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Integral</vt:lpstr>
      <vt:lpstr>March 12, 2015</vt:lpstr>
      <vt:lpstr>March 12, 2015      Warm Up</vt:lpstr>
      <vt:lpstr>March 12, 2015      Warm Up</vt:lpstr>
      <vt:lpstr>Objective</vt:lpstr>
      <vt:lpstr>Homework and Materials</vt:lpstr>
      <vt:lpstr>HOUSEKEEPING</vt:lpstr>
      <vt:lpstr>Research Paper Outlines</vt:lpstr>
      <vt:lpstr>vocabulary Test</vt:lpstr>
      <vt:lpstr>vocabulary Test</vt:lpstr>
      <vt:lpstr>vocabulary Test</vt:lpstr>
      <vt:lpstr>Works Cited– for research paper</vt:lpstr>
      <vt:lpstr>Works Cited– for research paper</vt:lpstr>
      <vt:lpstr>Works Cited– for research paper</vt:lpstr>
      <vt:lpstr>Recap Night pages 3-11 Identifying Figurative Language</vt:lpstr>
      <vt:lpstr>Continue reading Night</vt:lpstr>
      <vt:lpstr>Continue reading Night</vt:lpstr>
      <vt:lpstr>Night– Chapter worksheets</vt:lpstr>
      <vt:lpstr>Night– Chapter worksheets</vt:lpstr>
      <vt:lpstr>Night– Chapter worksheets</vt:lpstr>
      <vt:lpstr>Themes in Night</vt:lpstr>
      <vt:lpstr>Themes in Night</vt:lpstr>
      <vt:lpstr>Reading Wrap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Howard County Administrator</cp:lastModifiedBy>
  <cp:revision>16</cp:revision>
  <cp:lastPrinted>2015-03-12T11:07:02Z</cp:lastPrinted>
  <dcterms:created xsi:type="dcterms:W3CDTF">2015-03-09T00:27:15Z</dcterms:created>
  <dcterms:modified xsi:type="dcterms:W3CDTF">2015-03-12T23:28:09Z</dcterms:modified>
</cp:coreProperties>
</file>