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84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318" r:id="rId4"/>
    <p:sldId id="317" r:id="rId5"/>
    <p:sldId id="258" r:id="rId6"/>
    <p:sldId id="261" r:id="rId7"/>
    <p:sldId id="301" r:id="rId8"/>
    <p:sldId id="299" r:id="rId9"/>
    <p:sldId id="312" r:id="rId10"/>
    <p:sldId id="313" r:id="rId11"/>
    <p:sldId id="314" r:id="rId12"/>
    <p:sldId id="315" r:id="rId13"/>
    <p:sldId id="316" r:id="rId14"/>
    <p:sldId id="268" r:id="rId15"/>
    <p:sldId id="307" r:id="rId16"/>
    <p:sldId id="305" r:id="rId17"/>
    <p:sldId id="306" r:id="rId18"/>
    <p:sldId id="308" r:id="rId19"/>
    <p:sldId id="309" r:id="rId20"/>
    <p:sldId id="310" r:id="rId21"/>
    <p:sldId id="311" r:id="rId22"/>
    <p:sldId id="290" r:id="rId23"/>
    <p:sldId id="291" r:id="rId24"/>
    <p:sldId id="292" r:id="rId25"/>
    <p:sldId id="293" r:id="rId26"/>
    <p:sldId id="294" r:id="rId27"/>
    <p:sldId id="26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EB5A9-ADF6-2947-B93D-CF6D4128476A}" type="datetimeFigureOut">
              <a:rPr lang="en-US" smtClean="0"/>
              <a:pPr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62088-9472-0640-8E16-0F350666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4DE9-245E-4305-AB96-7A3364800BA7}" type="datetimeFigureOut">
              <a:rPr lang="en-US"/>
              <a:pPr/>
              <a:t>3/8/15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42BA-8D58-41A2-94B0-2CD02B14E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442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395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014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014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014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111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190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17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601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79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87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417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615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4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243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098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13, </a:t>
            </a:r>
            <a:r>
              <a:rPr lang="en-US" dirty="0"/>
              <a:t>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0" y="4625823"/>
            <a:ext cx="3581400" cy="2232177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71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Feedback-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I. First Major Topic</a:t>
            </a:r>
          </a:p>
          <a:p>
            <a:pPr lvl="1"/>
            <a:r>
              <a:rPr lang="en-US" sz="2800" dirty="0" smtClean="0"/>
              <a:t>A. First Point– make into a statement (complete sentence) saying something about your topic. </a:t>
            </a:r>
          </a:p>
          <a:p>
            <a:pPr lvl="1"/>
            <a:r>
              <a:rPr lang="en-US" sz="2800" dirty="0" smtClean="0"/>
              <a:t>1. Example </a:t>
            </a:r>
          </a:p>
          <a:p>
            <a:pPr lvl="1"/>
            <a:r>
              <a:rPr lang="en-US" sz="2800" dirty="0" smtClean="0"/>
              <a:t>2. Quote</a:t>
            </a:r>
          </a:p>
          <a:p>
            <a:pPr lvl="1"/>
            <a:r>
              <a:rPr lang="en-US" sz="2800" dirty="0" smtClean="0"/>
              <a:t>3. Explanation/ Link quote to main idea and your first point</a:t>
            </a:r>
          </a:p>
          <a:p>
            <a:pPr lvl="1"/>
            <a:r>
              <a:rPr lang="en-US" sz="2800" dirty="0" smtClean="0"/>
              <a:t>B. Second Point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I.</a:t>
            </a:r>
            <a:r>
              <a:rPr lang="en-US" sz="3200" dirty="0" smtClean="0"/>
              <a:t> Hitler’s rise to power</a:t>
            </a:r>
          </a:p>
          <a:p>
            <a:pPr lvl="1"/>
            <a:r>
              <a:rPr lang="en-US" sz="2800" dirty="0" smtClean="0"/>
              <a:t>A.</a:t>
            </a:r>
            <a:r>
              <a:rPr lang="en-US" sz="2800" dirty="0" smtClean="0"/>
              <a:t> Hitler’s military training and passion for politics allowed him to rise quickly to power by leading the anti-Semitic German Workers Party</a:t>
            </a:r>
          </a:p>
          <a:p>
            <a:pPr lvl="1"/>
            <a:r>
              <a:rPr lang="en-US" sz="2800" dirty="0" smtClean="0"/>
              <a:t>1. Example </a:t>
            </a:r>
          </a:p>
          <a:p>
            <a:pPr lvl="1"/>
            <a:r>
              <a:rPr lang="en-US" sz="2800" dirty="0" smtClean="0"/>
              <a:t>2. Quote</a:t>
            </a:r>
          </a:p>
          <a:p>
            <a:pPr lvl="1"/>
            <a:r>
              <a:rPr lang="en-US" sz="2800" dirty="0" smtClean="0"/>
              <a:t>3. Explanation/ Link quote to main idea and your first point</a:t>
            </a:r>
            <a:endParaRPr lang="en-US" sz="2800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Feedback-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35398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I. First Major Topic</a:t>
            </a:r>
          </a:p>
          <a:p>
            <a:pPr lvl="1"/>
            <a:r>
              <a:rPr lang="en-US" sz="2800" dirty="0" smtClean="0"/>
              <a:t>A. First Point– make into a statement (complete sentence) saying something about your topic. </a:t>
            </a:r>
          </a:p>
          <a:p>
            <a:pPr lvl="1"/>
            <a:r>
              <a:rPr lang="en-US" sz="3200" b="1" dirty="0" smtClean="0"/>
              <a:t>**Avoid </a:t>
            </a:r>
            <a:r>
              <a:rPr lang="en-US" sz="3200" b="1" dirty="0" smtClean="0"/>
              <a:t>the word “How” in your points (only use how for </a:t>
            </a:r>
            <a:r>
              <a:rPr lang="en-US" sz="3200" b="1" dirty="0" smtClean="0"/>
              <a:t>questions) </a:t>
            </a:r>
          </a:p>
          <a:p>
            <a:pPr lvl="1"/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5999"/>
            <a:ext cx="4754880" cy="4338683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ex. A. How Hitler came to power.</a:t>
            </a:r>
          </a:p>
          <a:p>
            <a:pPr>
              <a:buNone/>
            </a:pPr>
            <a:r>
              <a:rPr lang="en-US" sz="3200" b="1" dirty="0" smtClean="0"/>
              <a:t>**Change to a statement telling us something about it– </a:t>
            </a:r>
            <a:r>
              <a:rPr lang="en-US" sz="3059" dirty="0" smtClean="0"/>
              <a:t>i.e. answering the question “How did Hitler come to power?”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Hitler’s </a:t>
            </a:r>
            <a:r>
              <a:rPr lang="en-US" sz="3200" dirty="0" smtClean="0"/>
              <a:t>military training and passion for politics allowed him </a:t>
            </a:r>
            <a:endParaRPr lang="en-US" sz="3200" dirty="0" smtClean="0"/>
          </a:p>
          <a:p>
            <a:pPr marL="514350" indent="-514350">
              <a:buAutoNum type="alphaUcPeriod"/>
            </a:pPr>
            <a:endParaRPr lang="en-US" sz="2800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Feedback-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I. First Major Topic</a:t>
            </a:r>
          </a:p>
          <a:p>
            <a:pPr lvl="1"/>
            <a:r>
              <a:rPr lang="en-US" sz="2800" dirty="0" smtClean="0"/>
              <a:t>A. First Point– </a:t>
            </a:r>
          </a:p>
          <a:p>
            <a:pPr lvl="1"/>
            <a:r>
              <a:rPr lang="en-US" sz="2800" dirty="0" smtClean="0"/>
              <a:t>1. Example </a:t>
            </a:r>
          </a:p>
          <a:p>
            <a:pPr lvl="1"/>
            <a:r>
              <a:rPr lang="en-US" sz="2800" dirty="0" smtClean="0"/>
              <a:t>2. Quote</a:t>
            </a:r>
          </a:p>
          <a:p>
            <a:pPr lvl="1"/>
            <a:r>
              <a:rPr lang="en-US" sz="2800" b="1" dirty="0" smtClean="0"/>
              <a:t>3. Explanation/ Link quote to main idea and your first point</a:t>
            </a:r>
          </a:p>
          <a:p>
            <a:pPr lvl="1"/>
            <a:r>
              <a:rPr lang="en-US" sz="2800" dirty="0" smtClean="0"/>
              <a:t>B. Second Point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*Make sure you’re explaining the significance of your quote and linking it back to the point you’re trying to make. </a:t>
            </a:r>
            <a:endParaRPr lang="en-US" sz="2800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Research Paper Rubric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review the rubric.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Paper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/>
              <a:t>Monday: We we finesse the art of incorporating all of the facts from the outline into a coherent, well organized and well written body paragraph.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Then: pointers for intros and conclusions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Rough Draft due Wednesday. Final Copy due 3/23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Paper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Monday: We we finesse the art of incorporating all of the facts from the outline into a coherent, well organized and well written body paragraph.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600" dirty="0" smtClean="0"/>
              <a:t>Bring the following to class:</a:t>
            </a:r>
          </a:p>
          <a:p>
            <a:r>
              <a:rPr lang="en-US" sz="3600" dirty="0" smtClean="0"/>
              <a:t>revised outline</a:t>
            </a:r>
          </a:p>
          <a:p>
            <a:r>
              <a:rPr lang="en-US" sz="3600" dirty="0" smtClean="0"/>
              <a:t>HS writing manual</a:t>
            </a:r>
          </a:p>
          <a:p>
            <a:r>
              <a:rPr lang="en-US" sz="3600" dirty="0" smtClean="0"/>
              <a:t>loose 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Sheets—</a:t>
            </a:r>
          </a:p>
          <a:p>
            <a:r>
              <a:rPr lang="en-US" sz="3200" dirty="0" smtClean="0"/>
              <a:t>strategies for each section?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Pass them in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3200" dirty="0" smtClean="0"/>
              <a:t>Work in groups of four to answer discussion questions.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Each person must record their own answers on their sheet of paper.</a:t>
            </a:r>
          </a:p>
          <a:p>
            <a:pPr>
              <a:buFont typeface="Wingdings" charset="2"/>
              <a:buChar char="§"/>
            </a:pPr>
            <a:endParaRPr lang="en-US" sz="3200" dirty="0" smtClean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When time is up, we will discuss as a class.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Describe Wiesel’s community at the beginning of the story. How does young </a:t>
            </a:r>
            <a:r>
              <a:rPr lang="en-US" sz="3200" dirty="0" err="1" smtClean="0"/>
              <a:t>Elie</a:t>
            </a:r>
            <a:r>
              <a:rPr lang="en-US" sz="3200" dirty="0" smtClean="0"/>
              <a:t> view the world and his place in it?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What are the conditions on the Jews’ train journey? How do the Jews react to Madame </a:t>
            </a:r>
            <a:r>
              <a:rPr lang="en-US" sz="3200" dirty="0" err="1" smtClean="0"/>
              <a:t>Schäcter’s</a:t>
            </a:r>
            <a:r>
              <a:rPr lang="en-US" sz="3200" dirty="0" smtClean="0"/>
              <a:t> behavior? What does this reveal about human nature?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13, </a:t>
            </a:r>
            <a:r>
              <a:rPr lang="en-US" dirty="0"/>
              <a:t>2015      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/>
              <a:t>Integrating Quotes Practice: Write a sentence that includes the quote in the main sentence. *Bonus: try putting an in-text citation at the end of the sentence.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Two police officers were shot in Missouri.</a:t>
            </a:r>
          </a:p>
          <a:p>
            <a:pPr>
              <a:buNone/>
            </a:pPr>
            <a:r>
              <a:rPr lang="en-US" sz="3200" dirty="0" smtClean="0"/>
              <a:t>The unknown assailant was “a punk who was trying to sow discord” – Attorney General Eric Holder</a:t>
            </a:r>
          </a:p>
          <a:p>
            <a:pPr>
              <a:buNone/>
            </a:pPr>
            <a:r>
              <a:rPr lang="en-US" sz="3200" dirty="0" smtClean="0"/>
              <a:t>Source: “</a:t>
            </a:r>
            <a:r>
              <a:rPr lang="en-US" sz="3200" b="1" dirty="0" smtClean="0"/>
              <a:t>U.S. Attorney General Holder Denounces Police Shootings In </a:t>
            </a:r>
            <a:r>
              <a:rPr lang="en-US" sz="3200" b="1" dirty="0" smtClean="0"/>
              <a:t>Missouri” </a:t>
            </a:r>
            <a:r>
              <a:rPr lang="en-US" sz="3200" dirty="0" smtClean="0"/>
              <a:t>by Carrie Johnson from </a:t>
            </a:r>
            <a:r>
              <a:rPr lang="en-US" sz="3200" dirty="0" err="1" smtClean="0"/>
              <a:t>npr.org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24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What connection might there be between Madame </a:t>
            </a:r>
            <a:r>
              <a:rPr lang="en-US" sz="3200" dirty="0" err="1" smtClean="0"/>
              <a:t>Schäcter’s</a:t>
            </a:r>
            <a:r>
              <a:rPr lang="en-US" sz="3200" dirty="0" smtClean="0"/>
              <a:t> treatment on the train and possible future events in the concentration camp? What are some other ways that Wiesel foreshadows, or hints at, the horrors ahead?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>
                <a:latin typeface="Impact"/>
                <a:cs typeface="Impact"/>
              </a:rPr>
              <a:t>Night </a:t>
            </a:r>
            <a:r>
              <a:rPr lang="en-US" dirty="0" smtClean="0">
                <a:latin typeface="Book Antiqua"/>
                <a:cs typeface="Book Antiqua"/>
              </a:rPr>
              <a:t>Chapters 1 &amp; 2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 </a:t>
            </a:r>
          </a:p>
          <a:p>
            <a:pPr lvl="0"/>
            <a:r>
              <a:rPr lang="en-US" sz="3200" dirty="0" smtClean="0"/>
              <a:t>Even though it was 1944, and Nazi extermination of Jews had begun years earlier, the </a:t>
            </a:r>
            <a:r>
              <a:rPr lang="en-US" sz="3200" dirty="0" err="1" smtClean="0"/>
              <a:t>Sighet</a:t>
            </a:r>
            <a:r>
              <a:rPr lang="en-US" sz="3200" dirty="0" smtClean="0"/>
              <a:t> Jews had very few facts about it. Do you think it is possible in today’s world for a community to know so little, to be so unprepared? Explain.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Three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Finish Chapter 3 and it’s worksheet for Tuesday.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worksheets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Setting</a:t>
            </a:r>
          </a:p>
          <a:p>
            <a:r>
              <a:rPr lang="en-US" sz="3200" dirty="0" smtClean="0"/>
              <a:t>Give chapter a title and explain why</a:t>
            </a:r>
          </a:p>
          <a:p>
            <a:r>
              <a:rPr lang="en-US" sz="3200" dirty="0" smtClean="0"/>
              <a:t>choose 4 </a:t>
            </a:r>
            <a:r>
              <a:rPr lang="en-US" sz="3200" dirty="0" err="1" smtClean="0"/>
              <a:t>vocab</a:t>
            </a:r>
            <a:r>
              <a:rPr lang="en-US" sz="3200" dirty="0" smtClean="0"/>
              <a:t> words– define</a:t>
            </a:r>
          </a:p>
          <a:p>
            <a:r>
              <a:rPr lang="en-US" sz="3200" dirty="0" smtClean="0"/>
              <a:t>Plot events– list 5-8</a:t>
            </a:r>
          </a:p>
          <a:p>
            <a:r>
              <a:rPr lang="en-US" sz="3200" dirty="0" smtClean="0"/>
              <a:t>Themes (We will review more in depth later)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Imagery</a:t>
            </a:r>
          </a:p>
          <a:p>
            <a:r>
              <a:rPr lang="en-US" sz="3200" dirty="0" smtClean="0"/>
              <a:t>3 Critical Questions- why does he say this is this way, etc. </a:t>
            </a:r>
          </a:p>
          <a:p>
            <a:r>
              <a:rPr lang="en-US" sz="3200" dirty="0" smtClean="0"/>
              <a:t>Class discussion question (open ended)</a:t>
            </a:r>
          </a:p>
          <a:p>
            <a:r>
              <a:rPr lang="en-US" sz="3200" dirty="0" smtClean="0"/>
              <a:t>Significant Quote—explain meaning and why it’s significant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worksheets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1 is pages 3-22, so you’ll complete this worksheet after reading the chapter.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Themes in </a:t>
            </a:r>
            <a:r>
              <a:rPr lang="en-US" i="1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Dehumanize- v</a:t>
            </a:r>
            <a:r>
              <a:rPr lang="en-US" sz="3600" i="1" dirty="0" smtClean="0"/>
              <a:t>erb </a:t>
            </a:r>
            <a:r>
              <a:rPr lang="en-US" sz="3600" dirty="0" smtClean="0"/>
              <a:t>transitive </a:t>
            </a:r>
            <a:r>
              <a:rPr lang="en-US" sz="3600" dirty="0" smtClean="0"/>
              <a:t>verb</a:t>
            </a:r>
          </a:p>
          <a:p>
            <a:r>
              <a:rPr lang="en-US" sz="3600" dirty="0" smtClean="0"/>
              <a:t>: to treat (someone) as though he or she is not a human being</a:t>
            </a:r>
            <a:endParaRPr lang="en-US" sz="3600" dirty="0" smtClean="0"/>
          </a:p>
          <a:p>
            <a:r>
              <a:rPr lang="en-US" sz="3600" b="1" dirty="0" smtClean="0"/>
              <a:t>:</a:t>
            </a:r>
            <a:r>
              <a:rPr lang="en-US" sz="3600" dirty="0" smtClean="0"/>
              <a:t>  to deprive of human qualities, personality, or spirit </a:t>
            </a:r>
          </a:p>
          <a:p>
            <a:endParaRPr lang="en-US"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Themes in </a:t>
            </a:r>
            <a:r>
              <a:rPr lang="en-US" i="1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Dehumanize- v</a:t>
            </a:r>
            <a:r>
              <a:rPr lang="en-US" sz="3600" i="1" dirty="0" smtClean="0"/>
              <a:t>erb </a:t>
            </a:r>
            <a:r>
              <a:rPr lang="en-US" sz="3600" dirty="0" smtClean="0"/>
              <a:t>transitive </a:t>
            </a:r>
            <a:r>
              <a:rPr lang="en-US" sz="3600" dirty="0" smtClean="0"/>
              <a:t>verb</a:t>
            </a:r>
          </a:p>
          <a:p>
            <a:r>
              <a:rPr lang="en-US" sz="3600" dirty="0" smtClean="0"/>
              <a:t>: to treat (someone) as though he or she is not a human being</a:t>
            </a:r>
            <a:endParaRPr lang="en-US" sz="3600" dirty="0" smtClean="0"/>
          </a:p>
          <a:p>
            <a:r>
              <a:rPr lang="en-US" sz="3600" b="1" dirty="0" smtClean="0"/>
              <a:t>:</a:t>
            </a:r>
            <a:r>
              <a:rPr lang="en-US" sz="3600" dirty="0" smtClean="0"/>
              <a:t>  to deprive of human qualities, personality, or spirit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What examples of dehumanization have we seen so far in pages 3-11?</a:t>
            </a:r>
          </a:p>
          <a:p>
            <a:endParaRPr lang="en-US"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Reading Wrap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you think would be the worst part of the train journey? Why?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13, </a:t>
            </a:r>
            <a:r>
              <a:rPr lang="en-US" dirty="0"/>
              <a:t>2015      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Two police officers were shot in Missouri.</a:t>
            </a:r>
          </a:p>
          <a:p>
            <a:pPr>
              <a:buNone/>
            </a:pPr>
            <a:r>
              <a:rPr lang="en-US" sz="3200" dirty="0" smtClean="0"/>
              <a:t>The unknown assailant was “a punk who was trying to sow discord” – Attorney General Eric Holder</a:t>
            </a:r>
          </a:p>
          <a:p>
            <a:pPr>
              <a:buNone/>
            </a:pPr>
            <a:r>
              <a:rPr lang="en-US" sz="3200" dirty="0" smtClean="0"/>
              <a:t>Source: “</a:t>
            </a:r>
            <a:r>
              <a:rPr lang="en-US" sz="3200" b="1" dirty="0" smtClean="0"/>
              <a:t>U.S. Attorney General Holder Denounces Police Shootings In </a:t>
            </a:r>
            <a:r>
              <a:rPr lang="en-US" sz="3200" b="1" dirty="0" smtClean="0"/>
              <a:t>Missouri” </a:t>
            </a:r>
            <a:r>
              <a:rPr lang="en-US" sz="3200" dirty="0" smtClean="0"/>
              <a:t>by Carrie Johnson from </a:t>
            </a:r>
            <a:r>
              <a:rPr lang="en-US" sz="3200" dirty="0" err="1" smtClean="0"/>
              <a:t>npr.org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Eh responded to </a:t>
            </a:r>
            <a:r>
              <a:rPr lang="en-US" sz="3200" dirty="0" err="1" smtClean="0"/>
              <a:t>r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shot in MO by describing the </a:t>
            </a:r>
            <a:r>
              <a:rPr lang="en-US" sz="3200" dirty="0" err="1" smtClean="0"/>
              <a:t>u.s</a:t>
            </a:r>
            <a:r>
              <a:rPr lang="en-US" sz="3200" dirty="0" smtClean="0"/>
              <a:t>. as “a punk.. discord.”</a:t>
            </a:r>
          </a:p>
          <a:p>
            <a:pPr>
              <a:buNone/>
            </a:pPr>
            <a:r>
              <a:rPr lang="en-US" sz="3200" dirty="0" smtClean="0"/>
              <a:t>Two </a:t>
            </a:r>
            <a:r>
              <a:rPr lang="en-US" sz="3200" dirty="0" err="1" smtClean="0"/>
              <a:t>p.o</a:t>
            </a:r>
            <a:r>
              <a:rPr lang="en-US" sz="3200" dirty="0" smtClean="0"/>
              <a:t>. were shot by “a punk… discord” attorney </a:t>
            </a:r>
            <a:r>
              <a:rPr lang="en-US" sz="3200" dirty="0" err="1" smtClean="0"/>
              <a:t>g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err="1" smtClean="0"/>
              <a:t>h</a:t>
            </a:r>
            <a:r>
              <a:rPr lang="en-US" sz="3200" dirty="0" smtClean="0"/>
              <a:t> said.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24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13, </a:t>
            </a:r>
            <a:r>
              <a:rPr lang="en-US" dirty="0"/>
              <a:t>2015      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Two police officers were shot in Missouri.</a:t>
            </a:r>
          </a:p>
          <a:p>
            <a:pPr>
              <a:buNone/>
            </a:pPr>
            <a:r>
              <a:rPr lang="en-US" sz="3200" dirty="0" smtClean="0"/>
              <a:t>The unknown assailant was “a punk who was trying to sow discord” – Attorney General Eric Holder</a:t>
            </a:r>
          </a:p>
          <a:p>
            <a:pPr>
              <a:buNone/>
            </a:pPr>
            <a:r>
              <a:rPr lang="en-US" sz="3200" dirty="0" smtClean="0"/>
              <a:t>Source: “</a:t>
            </a:r>
            <a:r>
              <a:rPr lang="en-US" sz="3200" b="1" dirty="0" smtClean="0"/>
              <a:t>U.S. Attorney General Holder Denounces Police Shootings In </a:t>
            </a:r>
            <a:r>
              <a:rPr lang="en-US" sz="3200" b="1" dirty="0" smtClean="0"/>
              <a:t>Missouri” </a:t>
            </a:r>
            <a:r>
              <a:rPr lang="en-US" sz="3200" dirty="0" smtClean="0"/>
              <a:t>by Carrie Johnson from </a:t>
            </a:r>
            <a:r>
              <a:rPr lang="en-US" sz="3200" dirty="0" err="1" smtClean="0"/>
              <a:t>npr.org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AG Holder claimed the unknown assailant was “a punk…discord” (Johnson).</a:t>
            </a:r>
          </a:p>
          <a:p>
            <a:pPr>
              <a:buNone/>
            </a:pPr>
            <a:r>
              <a:rPr lang="en-US" sz="3200" dirty="0" smtClean="0"/>
              <a:t>AG Holder states that the </a:t>
            </a:r>
            <a:r>
              <a:rPr lang="en-US" sz="3200" dirty="0" err="1" smtClean="0"/>
              <a:t>u</a:t>
            </a:r>
            <a:r>
              <a:rPr lang="en-US" sz="3200" dirty="0" smtClean="0"/>
              <a:t> a was “a punk…”</a:t>
            </a:r>
          </a:p>
          <a:p>
            <a:pPr>
              <a:buNone/>
            </a:pPr>
            <a:r>
              <a:rPr lang="en-US" sz="3200" dirty="0" smtClean="0"/>
              <a:t>Two </a:t>
            </a:r>
            <a:r>
              <a:rPr lang="en-US" sz="3200" dirty="0" err="1" smtClean="0"/>
              <a:t>p</a:t>
            </a:r>
            <a:r>
              <a:rPr lang="en-US" sz="3200" dirty="0" smtClean="0"/>
              <a:t> </a:t>
            </a:r>
            <a:r>
              <a:rPr lang="en-US" sz="3200" dirty="0" err="1" smtClean="0"/>
              <a:t>o</a:t>
            </a:r>
            <a:r>
              <a:rPr lang="en-US" sz="3200" dirty="0" smtClean="0"/>
              <a:t> were shot in Mo by a “punk who .. discord” according to AG EH.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24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 will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review essay expectations</a:t>
            </a:r>
            <a:endParaRPr lang="en-US" sz="3200" dirty="0" smtClean="0"/>
          </a:p>
          <a:p>
            <a:r>
              <a:rPr lang="en-US" sz="3200" dirty="0" smtClean="0"/>
              <a:t>read a text in order to </a:t>
            </a:r>
            <a:r>
              <a:rPr lang="en-US" sz="3200" dirty="0" smtClean="0"/>
              <a:t>describe characters and plot developments in a literary </a:t>
            </a:r>
            <a:r>
              <a:rPr lang="en-US" sz="3200" dirty="0" smtClean="0"/>
              <a:t>text</a:t>
            </a:r>
          </a:p>
          <a:p>
            <a:r>
              <a:rPr lang="en-US" sz="3200" dirty="0" smtClean="0"/>
              <a:t>initiate and participate effectively in collaborative discussions in order to determine and state evidence that confirms the important ideas and messages of a literary text. 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Homework and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For Monday:</a:t>
            </a:r>
          </a:p>
          <a:p>
            <a:r>
              <a:rPr lang="en-US" sz="3200" dirty="0" smtClean="0"/>
              <a:t>Bring the following to clas</a:t>
            </a:r>
            <a:r>
              <a:rPr lang="en-US" sz="3200" dirty="0" smtClean="0"/>
              <a:t>s:</a:t>
            </a:r>
          </a:p>
          <a:p>
            <a:pPr>
              <a:buFont typeface="Courier New"/>
              <a:buChar char="o"/>
            </a:pPr>
            <a:r>
              <a:rPr lang="en-US" sz="3200" dirty="0" smtClean="0"/>
              <a:t>revised outline</a:t>
            </a:r>
          </a:p>
          <a:p>
            <a:pPr>
              <a:buFont typeface="Courier New"/>
              <a:buChar char="o"/>
            </a:pPr>
            <a:r>
              <a:rPr lang="en-US" sz="3200" dirty="0" smtClean="0"/>
              <a:t>HS writing manual</a:t>
            </a:r>
          </a:p>
          <a:p>
            <a:pPr>
              <a:buFont typeface="Courier New"/>
              <a:buChar char="o"/>
            </a:pPr>
            <a:r>
              <a:rPr lang="en-US" sz="3200" dirty="0" smtClean="0"/>
              <a:t>loose leaf</a:t>
            </a:r>
          </a:p>
          <a:p>
            <a:endParaRPr lang="en-US" sz="3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For</a:t>
            </a:r>
            <a:r>
              <a:rPr lang="en-US" sz="3200" dirty="0" smtClean="0"/>
              <a:t> Today: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your notes from yesterday to add to</a:t>
            </a:r>
            <a:endParaRPr lang="en-US" sz="3200" dirty="0" smtClean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chapter worksheets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 to turn in</a:t>
            </a:r>
          </a:p>
          <a:p>
            <a:pPr>
              <a:buFont typeface="Wingdings" charset="2"/>
              <a:buChar char="§"/>
            </a:pPr>
            <a:r>
              <a:rPr lang="en-US" sz="3200" i="1" dirty="0" smtClean="0"/>
              <a:t>Night</a:t>
            </a:r>
            <a:r>
              <a:rPr lang="en-US" sz="3200" dirty="0" smtClean="0"/>
              <a:t> books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loose leaf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w Cen MT (Body)"/>
                <a:cs typeface="Tw Cen MT (Body)"/>
              </a:rPr>
              <a:t>Works Cited– </a:t>
            </a:r>
            <a:r>
              <a:rPr lang="en-US" cap="small" dirty="0" smtClean="0">
                <a:latin typeface="Tw Cen MT (Body)"/>
                <a:cs typeface="Tw Cen MT (Body)"/>
              </a:rPr>
              <a:t>for research paper</a:t>
            </a:r>
            <a:endParaRPr lang="en-US" dirty="0">
              <a:latin typeface="Tw Cen MT (Body)"/>
              <a:cs typeface="Tw Cen MT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Leave out on your desk. I’ll come by and check them later.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Feedback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thesis from the assignment sheet: </a:t>
            </a:r>
          </a:p>
          <a:p>
            <a:r>
              <a:rPr lang="en-US" sz="3200" dirty="0" smtClean="0"/>
              <a:t>In order to fully understand the significance of the Holocaust, a person much understand TOPIC ONE, TOPIC TWO, and TOPIC THREE.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Feedback-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I. First Major Topic</a:t>
            </a:r>
          </a:p>
          <a:p>
            <a:pPr lvl="1"/>
            <a:r>
              <a:rPr lang="en-US" sz="2800" dirty="0" smtClean="0"/>
              <a:t>A. First Point– make into a statement (complete sentence) saying something about your topic. </a:t>
            </a:r>
          </a:p>
          <a:p>
            <a:pPr lvl="1"/>
            <a:r>
              <a:rPr lang="en-US" sz="2800" dirty="0" smtClean="0"/>
              <a:t>1. Example </a:t>
            </a:r>
          </a:p>
          <a:p>
            <a:pPr lvl="1"/>
            <a:r>
              <a:rPr lang="en-US" sz="2800" dirty="0" smtClean="0"/>
              <a:t>2. Quote</a:t>
            </a:r>
          </a:p>
          <a:p>
            <a:pPr lvl="1"/>
            <a:r>
              <a:rPr lang="en-US" sz="2800" dirty="0" smtClean="0"/>
              <a:t>3. Explanation/ Link quote to main idea and your first point</a:t>
            </a:r>
          </a:p>
          <a:p>
            <a:pPr lvl="1"/>
            <a:r>
              <a:rPr lang="en-US" sz="2800" dirty="0" smtClean="0"/>
              <a:t>B. Second Point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7934</TotalTime>
  <Words>1261</Words>
  <Application>Microsoft Macintosh PowerPoint</Application>
  <PresentationFormat>Custom</PresentationFormat>
  <Paragraphs>141</Paragraphs>
  <Slides>27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Integral</vt:lpstr>
      <vt:lpstr>March 13, 2015</vt:lpstr>
      <vt:lpstr>March 13, 2015      Warm Up</vt:lpstr>
      <vt:lpstr>March 13, 2015      Warm Up</vt:lpstr>
      <vt:lpstr>March 13, 2015      Warm Up</vt:lpstr>
      <vt:lpstr>Objective</vt:lpstr>
      <vt:lpstr>Homework and Materials</vt:lpstr>
      <vt:lpstr>Works Cited– for research paper</vt:lpstr>
      <vt:lpstr>Outline Feedback</vt:lpstr>
      <vt:lpstr>Outline Feedback- Format</vt:lpstr>
      <vt:lpstr>Outline Feedback- Format</vt:lpstr>
      <vt:lpstr>Outline Feedback- Format</vt:lpstr>
      <vt:lpstr>Outline Feedback- Format</vt:lpstr>
      <vt:lpstr>Research Paper Rubric</vt:lpstr>
      <vt:lpstr>Research Paper Next Steps</vt:lpstr>
      <vt:lpstr>Research Paper Next Steps</vt:lpstr>
      <vt:lpstr>Night Chapters 1 &amp; 2</vt:lpstr>
      <vt:lpstr>Night Chapters 1 &amp; 2</vt:lpstr>
      <vt:lpstr>Night Chapters 1 &amp; 2</vt:lpstr>
      <vt:lpstr>Night Chapters 1 &amp; 2</vt:lpstr>
      <vt:lpstr>Night Chapters 1 &amp; 2</vt:lpstr>
      <vt:lpstr>Night Chapters 1 &amp; 2</vt:lpstr>
      <vt:lpstr>Night– Chapter Three</vt:lpstr>
      <vt:lpstr>Night– Chapter worksheets</vt:lpstr>
      <vt:lpstr>Night– Chapter worksheets</vt:lpstr>
      <vt:lpstr>Themes in Night</vt:lpstr>
      <vt:lpstr>Themes in Night</vt:lpstr>
      <vt:lpstr>Reading 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Howard County Administrator</cp:lastModifiedBy>
  <cp:revision>19</cp:revision>
  <cp:lastPrinted>2015-03-13T11:14:22Z</cp:lastPrinted>
  <dcterms:created xsi:type="dcterms:W3CDTF">2015-03-09T00:27:15Z</dcterms:created>
  <dcterms:modified xsi:type="dcterms:W3CDTF">2015-03-13T16:33:55Z</dcterms:modified>
</cp:coreProperties>
</file>